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18"/>
  </p:notesMasterIdLst>
  <p:sldIdLst>
    <p:sldId id="306" r:id="rId5"/>
    <p:sldId id="307" r:id="rId6"/>
    <p:sldId id="309" r:id="rId7"/>
    <p:sldId id="294" r:id="rId8"/>
    <p:sldId id="295" r:id="rId9"/>
    <p:sldId id="314" r:id="rId10"/>
    <p:sldId id="313" r:id="rId11"/>
    <p:sldId id="303" r:id="rId12"/>
    <p:sldId id="315" r:id="rId13"/>
    <p:sldId id="316"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5" autoAdjust="0"/>
    <p:restoredTop sz="84966" autoAdjust="0"/>
  </p:normalViewPr>
  <p:slideViewPr>
    <p:cSldViewPr snapToGrid="0">
      <p:cViewPr varScale="1">
        <p:scale>
          <a:sx n="108" d="100"/>
          <a:sy n="108" d="100"/>
        </p:scale>
        <p:origin x="736" y="1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74062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6150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94069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25985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a:t>Python Advanced</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AHHHHHHHHHHHHHHHHHHHHHHHHHHHHHHHHHHHHHHHHHHHHHHHHHHHHHHHHHHHHHHHHHHHHHHHHHHHH</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a</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sp>
        <p:nvSpPr>
          <p:cNvPr id="4" name="Content Placeholder 3">
            <a:extLst>
              <a:ext uri="{FF2B5EF4-FFF2-40B4-BE49-F238E27FC236}">
                <a16:creationId xmlns:a16="http://schemas.microsoft.com/office/drawing/2014/main" id="{F4848CE3-74F2-84C2-9EDB-04D89AFAF918}"/>
              </a:ext>
            </a:extLst>
          </p:cNvPr>
          <p:cNvSpPr>
            <a:spLocks noGrp="1"/>
          </p:cNvSpPr>
          <p:nvPr>
            <p:ph idx="1"/>
          </p:nvPr>
        </p:nvSpPr>
        <p:spPr/>
        <p:txBody>
          <a:bodyPr>
            <a:normAutofit fontScale="92500" lnSpcReduction="10000"/>
          </a:bodyPr>
          <a:lstStyle/>
          <a:p>
            <a:r>
              <a:rPr lang="en-US" dirty="0"/>
              <a:t>Now that you’ve opened the file, lets learn how to read and write to the file!</a:t>
            </a:r>
          </a:p>
          <a:p>
            <a:r>
              <a:rPr lang="en-US" dirty="0"/>
              <a:t>First, you set the file as a variable</a:t>
            </a:r>
          </a:p>
          <a:p>
            <a:endParaRPr lang="en-US" dirty="0"/>
          </a:p>
          <a:p>
            <a:endParaRPr lang="en-US" dirty="0"/>
          </a:p>
          <a:p>
            <a:r>
              <a:rPr lang="en-US" dirty="0"/>
              <a:t>Then, you use .read()</a:t>
            </a:r>
          </a:p>
          <a:p>
            <a:r>
              <a:rPr lang="en-US" dirty="0"/>
              <a:t>To read the contents of said file</a:t>
            </a:r>
          </a:p>
          <a:p>
            <a:endParaRPr lang="en-US" dirty="0"/>
          </a:p>
          <a:p>
            <a:r>
              <a:rPr lang="en-US" dirty="0"/>
              <a:t>(keep in mind that this will only see files from your current directory of the file)</a:t>
            </a:r>
            <a:endParaRPr lang="en-CN" dirty="0"/>
          </a:p>
        </p:txBody>
      </p:sp>
      <p:pic>
        <p:nvPicPr>
          <p:cNvPr id="7" name="Picture 6" descr="Text&#10;&#10;Description automatically generated">
            <a:extLst>
              <a:ext uri="{FF2B5EF4-FFF2-40B4-BE49-F238E27FC236}">
                <a16:creationId xmlns:a16="http://schemas.microsoft.com/office/drawing/2014/main" id="{91C4F206-5415-5787-50E6-923C945C14F9}"/>
              </a:ext>
            </a:extLst>
          </p:cNvPr>
          <p:cNvPicPr>
            <a:picLocks noChangeAspect="1"/>
          </p:cNvPicPr>
          <p:nvPr/>
        </p:nvPicPr>
        <p:blipFill>
          <a:blip r:embed="rId3"/>
          <a:stretch>
            <a:fillRect/>
          </a:stretch>
        </p:blipFill>
        <p:spPr>
          <a:xfrm>
            <a:off x="5356226" y="3186111"/>
            <a:ext cx="6301808" cy="1428750"/>
          </a:xfrm>
          <a:prstGeom prst="rect">
            <a:avLst/>
          </a:prstGeom>
        </p:spPr>
      </p:pic>
    </p:spTree>
    <p:extLst>
      <p:ext uri="{BB962C8B-B14F-4D97-AF65-F5344CB8AC3E}">
        <p14:creationId xmlns:p14="http://schemas.microsoft.com/office/powerpoint/2010/main" val="64023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Other things we did</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err="1"/>
              <a:t>Os.mkdir</a:t>
            </a:r>
            <a:r>
              <a:rPr lang="en-US" dirty="0"/>
              <a: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pPr marL="0" indent="0">
              <a:buNone/>
            </a:pPr>
            <a:r>
              <a:rPr lang="en-US" sz="2000" dirty="0"/>
              <a:t>Make directory f0lder</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Try: except:</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dirty="0"/>
              <a:t>Try the code and if it is error do the except</a:t>
            </a:r>
            <a:endParaRPr lang="en-US" sz="2000" dirty="0"/>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.read() .write()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Read the file</a:t>
            </a:r>
          </a:p>
          <a:p>
            <a:r>
              <a:rPr lang="en-US" sz="2000"/>
              <a:t>Write in file</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Packages (</a:t>
            </a:r>
            <a:r>
              <a:rPr lang="en-US" dirty="0" err="1"/>
              <a:t>os</a:t>
            </a:r>
            <a:r>
              <a:rPr lang="en-US" dirty="0"/>
              <a:t>)</a:t>
            </a:r>
          </a:p>
          <a:p>
            <a:r>
              <a:rPr lang="en-US" dirty="0"/>
              <a:t>File operations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I don’t want to live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Package (OS)</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OS (Cont.)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E9211A6B-EA11-597A-A907-4A832090D3A2}"/>
              </a:ext>
            </a:extLst>
          </p:cNvPr>
          <p:cNvSpPr>
            <a:spLocks noGrp="1"/>
          </p:cNvSpPr>
          <p:nvPr>
            <p:ph idx="1"/>
          </p:nvPr>
        </p:nvSpPr>
        <p:spPr/>
        <p:txBody>
          <a:bodyPr/>
          <a:lstStyle/>
          <a:p>
            <a:r>
              <a:rPr lang="en-CN" dirty="0"/>
              <a:t>Last class we learned about the packages “time” and “random”, today we’re going to dive a little deeper and learn about os, a package that allows you to use python to interact with your operating system (in this case macos).</a:t>
            </a:r>
          </a:p>
        </p:txBody>
      </p:sp>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err="1"/>
              <a:t>os</a:t>
            </a:r>
            <a:r>
              <a:rPr lang="en-US" dirty="0" err="1"/>
              <a:t>.system</a:t>
            </a:r>
            <a:r>
              <a:rPr lang="en-US" dirty="0"/>
              <a:t>(param)</a:t>
            </a:r>
            <a:endParaRPr lang="en-US" sz="5400"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3521F149-1367-F27D-BD23-D71405CFC5DC}"/>
              </a:ext>
            </a:extLst>
          </p:cNvPr>
          <p:cNvSpPr>
            <a:spLocks noGrp="1"/>
          </p:cNvSpPr>
          <p:nvPr>
            <p:ph idx="1"/>
          </p:nvPr>
        </p:nvSpPr>
        <p:spPr/>
        <p:txBody>
          <a:bodyPr/>
          <a:lstStyle/>
          <a:p>
            <a:r>
              <a:rPr lang="en-US" dirty="0"/>
              <a:t>T</a:t>
            </a:r>
            <a:r>
              <a:rPr lang="en-CN" dirty="0"/>
              <a:t>he os.system(“”) allows you to run any shell command right through python (the shell is this)</a:t>
            </a:r>
          </a:p>
          <a:p>
            <a:r>
              <a:rPr lang="en-US" dirty="0"/>
              <a:t>A</a:t>
            </a:r>
            <a:r>
              <a:rPr lang="en-CN" dirty="0"/>
              <a:t>nything within the quote will be run</a:t>
            </a:r>
          </a:p>
          <a:p>
            <a:endParaRPr lang="en-CN" dirty="0"/>
          </a:p>
          <a:p>
            <a:r>
              <a:rPr lang="en-US" dirty="0"/>
              <a:t>T</a:t>
            </a:r>
            <a:r>
              <a:rPr lang="en-CN" dirty="0"/>
              <a:t>o quit every app on your mac</a:t>
            </a:r>
          </a:p>
          <a:p>
            <a:r>
              <a:rPr lang="en-US" dirty="0"/>
              <a:t>Y</a:t>
            </a:r>
            <a:r>
              <a:rPr lang="en-CN" dirty="0"/>
              <a:t>ou can do: os.system(“quit -9 -1”)</a:t>
            </a:r>
          </a:p>
        </p:txBody>
      </p:sp>
      <p:pic>
        <p:nvPicPr>
          <p:cNvPr id="8" name="Picture 7" descr="A computer screen with a blue background&#10;&#10;Description automatically generated with low confidence">
            <a:extLst>
              <a:ext uri="{FF2B5EF4-FFF2-40B4-BE49-F238E27FC236}">
                <a16:creationId xmlns:a16="http://schemas.microsoft.com/office/drawing/2014/main" id="{9F2E49FE-8B6E-FF15-DB8A-CD25B62E807E}"/>
              </a:ext>
            </a:extLst>
          </p:cNvPr>
          <p:cNvPicPr>
            <a:picLocks noChangeAspect="1"/>
          </p:cNvPicPr>
          <p:nvPr/>
        </p:nvPicPr>
        <p:blipFill>
          <a:blip r:embed="rId3"/>
          <a:stretch>
            <a:fillRect/>
          </a:stretch>
        </p:blipFill>
        <p:spPr>
          <a:xfrm>
            <a:off x="7274114" y="2257425"/>
            <a:ext cx="4917886" cy="3689849"/>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0" i="0" dirty="0" err="1">
                <a:effectLst/>
                <a:latin typeface="Consolas" panose="020B0609020204030204" pitchFamily="49" charset="0"/>
              </a:rPr>
              <a:t>os.getcwd</a:t>
            </a:r>
            <a:r>
              <a:rPr lang="en-US" b="0" i="0" dirty="0">
                <a:effectLst/>
                <a:latin typeface="Consolas" panose="020B0609020204030204" pitchFamily="49" charset="0"/>
              </a:rPr>
              <a:t>() </a:t>
            </a:r>
            <a:endParaRPr lang="en-US" sz="5400"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3521F149-1367-F27D-BD23-D71405CFC5DC}"/>
              </a:ext>
            </a:extLst>
          </p:cNvPr>
          <p:cNvSpPr>
            <a:spLocks noGrp="1"/>
          </p:cNvSpPr>
          <p:nvPr>
            <p:ph idx="1"/>
          </p:nvPr>
        </p:nvSpPr>
        <p:spPr/>
        <p:txBody>
          <a:bodyPr/>
          <a:lstStyle/>
          <a:p>
            <a:r>
              <a:rPr lang="en-US" dirty="0"/>
              <a:t> </a:t>
            </a:r>
            <a:r>
              <a:rPr lang="en-US" dirty="0" err="1"/>
              <a:t>os.getcwd</a:t>
            </a:r>
            <a:r>
              <a:rPr lang="en-US" dirty="0"/>
              <a:t>() gets the current directory of the file</a:t>
            </a:r>
          </a:p>
          <a:p>
            <a:endParaRPr lang="en-US" dirty="0"/>
          </a:p>
          <a:p>
            <a:r>
              <a:rPr lang="en-US" dirty="0"/>
              <a:t>For example</a:t>
            </a:r>
          </a:p>
          <a:p>
            <a:endParaRPr lang="en-US" dirty="0"/>
          </a:p>
          <a:p>
            <a:endParaRPr lang="en-US" dirty="0"/>
          </a:p>
          <a:p>
            <a:r>
              <a:rPr lang="en-US" dirty="0"/>
              <a:t>Would give the output </a:t>
            </a:r>
          </a:p>
          <a:p>
            <a:endParaRPr lang="en-CN" dirty="0"/>
          </a:p>
        </p:txBody>
      </p:sp>
      <p:pic>
        <p:nvPicPr>
          <p:cNvPr id="5" name="Picture 4" descr="Graphical user interface, application&#10;&#10;Description automatically generated">
            <a:extLst>
              <a:ext uri="{FF2B5EF4-FFF2-40B4-BE49-F238E27FC236}">
                <a16:creationId xmlns:a16="http://schemas.microsoft.com/office/drawing/2014/main" id="{5EFD13DE-52E4-C31B-5295-C09302CF785C}"/>
              </a:ext>
            </a:extLst>
          </p:cNvPr>
          <p:cNvPicPr>
            <a:picLocks noChangeAspect="1"/>
          </p:cNvPicPr>
          <p:nvPr/>
        </p:nvPicPr>
        <p:blipFill>
          <a:blip r:embed="rId3"/>
          <a:stretch>
            <a:fillRect/>
          </a:stretch>
        </p:blipFill>
        <p:spPr>
          <a:xfrm>
            <a:off x="3444874" y="2606685"/>
            <a:ext cx="4025511" cy="1851016"/>
          </a:xfrm>
          <a:prstGeom prst="rect">
            <a:avLst/>
          </a:prstGeom>
        </p:spPr>
      </p:pic>
      <p:pic>
        <p:nvPicPr>
          <p:cNvPr id="9" name="Picture 8">
            <a:extLst>
              <a:ext uri="{FF2B5EF4-FFF2-40B4-BE49-F238E27FC236}">
                <a16:creationId xmlns:a16="http://schemas.microsoft.com/office/drawing/2014/main" id="{D690FDD7-B332-2A75-886A-E46F506C44BD}"/>
              </a:ext>
            </a:extLst>
          </p:cNvPr>
          <p:cNvPicPr>
            <a:picLocks noChangeAspect="1"/>
          </p:cNvPicPr>
          <p:nvPr/>
        </p:nvPicPr>
        <p:blipFill>
          <a:blip r:embed="rId4"/>
          <a:stretch>
            <a:fillRect/>
          </a:stretch>
        </p:blipFill>
        <p:spPr>
          <a:xfrm>
            <a:off x="954087" y="5238761"/>
            <a:ext cx="6020938" cy="661988"/>
          </a:xfrm>
          <a:prstGeom prst="rect">
            <a:avLst/>
          </a:prstGeom>
        </p:spPr>
      </p:pic>
    </p:spTree>
    <p:extLst>
      <p:ext uri="{BB962C8B-B14F-4D97-AF65-F5344CB8AC3E}">
        <p14:creationId xmlns:p14="http://schemas.microsoft.com/office/powerpoint/2010/main" val="413036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File Operations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Funny </a:t>
            </a:r>
            <a:r>
              <a:rPr lang="en-US" dirty="0" err="1"/>
              <a:t>haha</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fontScale="90000"/>
          </a:bodyPr>
          <a:lstStyle/>
          <a:p>
            <a:r>
              <a:rPr lang="en-US" dirty="0"/>
              <a:t>To interact with files, do you have the following:</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sp>
        <p:nvSpPr>
          <p:cNvPr id="4" name="Content Placeholder 3">
            <a:extLst>
              <a:ext uri="{FF2B5EF4-FFF2-40B4-BE49-F238E27FC236}">
                <a16:creationId xmlns:a16="http://schemas.microsoft.com/office/drawing/2014/main" id="{F4848CE3-74F2-84C2-9EDB-04D89AFAF918}"/>
              </a:ext>
            </a:extLst>
          </p:cNvPr>
          <p:cNvSpPr>
            <a:spLocks noGrp="1"/>
          </p:cNvSpPr>
          <p:nvPr>
            <p:ph idx="1"/>
          </p:nvPr>
        </p:nvSpPr>
        <p:spPr/>
        <p:txBody>
          <a:bodyPr/>
          <a:lstStyle/>
          <a:p>
            <a:endParaRPr lang="en-CN" dirty="0"/>
          </a:p>
          <a:p>
            <a:r>
              <a:rPr lang="en-US" dirty="0"/>
              <a:t>Y</a:t>
            </a:r>
            <a:r>
              <a:rPr lang="en-CN" dirty="0"/>
              <a:t>ou can set a variable as a file (confusing ik </a:t>
            </a:r>
            <a:r>
              <a:rPr lang="en-US" dirty="0"/>
              <a:t>I</a:t>
            </a:r>
            <a:r>
              <a:rPr lang="en-CN" dirty="0"/>
              <a:t> don’t get it either) by doing </a:t>
            </a:r>
          </a:p>
          <a:p>
            <a:endParaRPr lang="en-US" dirty="0"/>
          </a:p>
          <a:p>
            <a:r>
              <a:rPr lang="en-US" dirty="0"/>
              <a:t>B</a:t>
            </a:r>
            <a:r>
              <a:rPr lang="en-CN" dirty="0"/>
              <a:t>ut by default you can only read from the file, so if you want to write to it, you can do:</a:t>
            </a:r>
          </a:p>
          <a:p>
            <a:endParaRPr lang="en-CN" dirty="0"/>
          </a:p>
          <a:p>
            <a:r>
              <a:rPr lang="en-US" dirty="0"/>
              <a:t>T</a:t>
            </a:r>
            <a:r>
              <a:rPr lang="en-CN" dirty="0"/>
              <a:t>o open it in write mode</a:t>
            </a:r>
          </a:p>
        </p:txBody>
      </p:sp>
      <p:pic>
        <p:nvPicPr>
          <p:cNvPr id="7" name="Picture 6" descr="A picture containing graphical user interface&#10;&#10;Description automatically generated">
            <a:extLst>
              <a:ext uri="{FF2B5EF4-FFF2-40B4-BE49-F238E27FC236}">
                <a16:creationId xmlns:a16="http://schemas.microsoft.com/office/drawing/2014/main" id="{2E5D5050-992D-95D3-775D-AA7C18D0FF3E}"/>
              </a:ext>
            </a:extLst>
          </p:cNvPr>
          <p:cNvPicPr>
            <a:picLocks noChangeAspect="1"/>
          </p:cNvPicPr>
          <p:nvPr/>
        </p:nvPicPr>
        <p:blipFill>
          <a:blip r:embed="rId2"/>
          <a:stretch>
            <a:fillRect/>
          </a:stretch>
        </p:blipFill>
        <p:spPr>
          <a:xfrm>
            <a:off x="4025900" y="2895600"/>
            <a:ext cx="2768600" cy="533400"/>
          </a:xfrm>
          <a:prstGeom prst="rect">
            <a:avLst/>
          </a:prstGeom>
        </p:spPr>
      </p:pic>
      <p:pic>
        <p:nvPicPr>
          <p:cNvPr id="9" name="Picture 8">
            <a:extLst>
              <a:ext uri="{FF2B5EF4-FFF2-40B4-BE49-F238E27FC236}">
                <a16:creationId xmlns:a16="http://schemas.microsoft.com/office/drawing/2014/main" id="{85A3F82D-26FA-E5A1-00EA-B100F79D0C94}"/>
              </a:ext>
            </a:extLst>
          </p:cNvPr>
          <p:cNvPicPr>
            <a:picLocks noChangeAspect="1"/>
          </p:cNvPicPr>
          <p:nvPr/>
        </p:nvPicPr>
        <p:blipFill>
          <a:blip r:embed="rId3"/>
          <a:stretch>
            <a:fillRect/>
          </a:stretch>
        </p:blipFill>
        <p:spPr>
          <a:xfrm>
            <a:off x="6489700" y="4314825"/>
            <a:ext cx="3492500" cy="368300"/>
          </a:xfrm>
          <a:prstGeom prst="rect">
            <a:avLst/>
          </a:prstGeom>
        </p:spPr>
      </p:pic>
    </p:spTree>
    <p:extLst>
      <p:ext uri="{BB962C8B-B14F-4D97-AF65-F5344CB8AC3E}">
        <p14:creationId xmlns:p14="http://schemas.microsoft.com/office/powerpoint/2010/main" val="31592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a</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sp>
        <p:nvSpPr>
          <p:cNvPr id="4" name="Content Placeholder 3">
            <a:extLst>
              <a:ext uri="{FF2B5EF4-FFF2-40B4-BE49-F238E27FC236}">
                <a16:creationId xmlns:a16="http://schemas.microsoft.com/office/drawing/2014/main" id="{F4848CE3-74F2-84C2-9EDB-04D89AFAF918}"/>
              </a:ext>
            </a:extLst>
          </p:cNvPr>
          <p:cNvSpPr>
            <a:spLocks noGrp="1"/>
          </p:cNvSpPr>
          <p:nvPr>
            <p:ph idx="1"/>
          </p:nvPr>
        </p:nvSpPr>
        <p:spPr/>
        <p:txBody>
          <a:bodyPr/>
          <a:lstStyle/>
          <a:p>
            <a:r>
              <a:rPr lang="en-US" dirty="0"/>
              <a:t>There are also ways to open the file, all of them being:</a:t>
            </a:r>
            <a:endParaRPr lang="en-CN" dirty="0"/>
          </a:p>
        </p:txBody>
      </p:sp>
      <p:pic>
        <p:nvPicPr>
          <p:cNvPr id="5" name="Picture 4" descr="Text&#10;&#10;Description automatically generated">
            <a:extLst>
              <a:ext uri="{FF2B5EF4-FFF2-40B4-BE49-F238E27FC236}">
                <a16:creationId xmlns:a16="http://schemas.microsoft.com/office/drawing/2014/main" id="{B480E9B8-1896-4E4C-DDA0-19640797A429}"/>
              </a:ext>
            </a:extLst>
          </p:cNvPr>
          <p:cNvPicPr>
            <a:picLocks noChangeAspect="1"/>
          </p:cNvPicPr>
          <p:nvPr/>
        </p:nvPicPr>
        <p:blipFill>
          <a:blip r:embed="rId2"/>
          <a:stretch>
            <a:fillRect/>
          </a:stretch>
        </p:blipFill>
        <p:spPr>
          <a:xfrm>
            <a:off x="838200" y="2520950"/>
            <a:ext cx="10742976" cy="3022600"/>
          </a:xfrm>
          <a:prstGeom prst="rect">
            <a:avLst/>
          </a:prstGeom>
        </p:spPr>
      </p:pic>
    </p:spTree>
    <p:extLst>
      <p:ext uri="{BB962C8B-B14F-4D97-AF65-F5344CB8AC3E}">
        <p14:creationId xmlns:p14="http://schemas.microsoft.com/office/powerpoint/2010/main" val="257629960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428</Words>
  <Application>Microsoft Macintosh PowerPoint</Application>
  <PresentationFormat>Widescreen</PresentationFormat>
  <Paragraphs>77</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Univers</vt:lpstr>
      <vt:lpstr>GradientUnivers</vt:lpstr>
      <vt:lpstr>Python Advanced</vt:lpstr>
      <vt:lpstr>Agenda</vt:lpstr>
      <vt:lpstr>Package (OS)</vt:lpstr>
      <vt:lpstr>OS (Cont.)</vt:lpstr>
      <vt:lpstr>os.system(param)</vt:lpstr>
      <vt:lpstr>os.getcwd() </vt:lpstr>
      <vt:lpstr>File Operations</vt:lpstr>
      <vt:lpstr>To interact with files, do you have the following:</vt:lpstr>
      <vt:lpstr>a</vt:lpstr>
      <vt:lpstr>a</vt:lpstr>
      <vt:lpstr>Other things we did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2023-02-24T08:25:36Z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